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fire.com/?ygl6b6y653ed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Artificial Intelligence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b="1" i="1" dirty="0" smtClean="0">
                <a:solidFill>
                  <a:srgbClr val="002060"/>
                </a:solidFill>
              </a:rPr>
              <a:t>Assoc. Prof. </a:t>
            </a:r>
            <a:r>
              <a:rPr lang="en-US" b="1" i="1" dirty="0" err="1" smtClean="0">
                <a:solidFill>
                  <a:srgbClr val="002060"/>
                </a:solidFill>
              </a:rPr>
              <a:t>Abdulwahab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AlSammak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Course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Course Title</a:t>
            </a:r>
            <a:r>
              <a:rPr lang="en-US" b="1" dirty="0" smtClean="0"/>
              <a:t>: Artificial Intelligence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Instructor</a:t>
            </a:r>
            <a:r>
              <a:rPr lang="en-US" b="1" dirty="0" smtClean="0"/>
              <a:t> : Assoc. Prof. </a:t>
            </a:r>
            <a:r>
              <a:rPr lang="en-US" b="1" dirty="0" err="1" smtClean="0"/>
              <a:t>Abdulwahab</a:t>
            </a:r>
            <a:r>
              <a:rPr lang="en-US" b="1" dirty="0" smtClean="0"/>
              <a:t> </a:t>
            </a:r>
            <a:r>
              <a:rPr lang="en-US" b="1" dirty="0" err="1" smtClean="0"/>
              <a:t>AlSammak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Email</a:t>
            </a:r>
            <a:r>
              <a:rPr lang="en-US" b="1" dirty="0" smtClean="0"/>
              <a:t> : Sammaka@gmail.com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Course Material 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002060"/>
                </a:solidFill>
                <a:hlinkClick r:id="rId2"/>
              </a:rPr>
              <a:t>http://www.mediafire.com/?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ygl6b6y653edd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Course Grading</a:t>
            </a:r>
            <a:r>
              <a:rPr lang="en-US" b="1" dirty="0" smtClean="0"/>
              <a:t>: </a:t>
            </a: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Midterm Exam</a:t>
            </a:r>
            <a:r>
              <a:rPr lang="en-US" b="1" dirty="0" smtClean="0"/>
              <a:t>	25 </a:t>
            </a:r>
            <a:endParaRPr lang="en-US" b="1" dirty="0" smtClean="0"/>
          </a:p>
          <a:p>
            <a:r>
              <a:rPr lang="en-US" b="1" dirty="0" smtClean="0"/>
              <a:t>Assignments		10</a:t>
            </a: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Lab. &amp; Tutorial </a:t>
            </a:r>
            <a:r>
              <a:rPr lang="en-US" b="1" dirty="0" smtClean="0"/>
              <a:t>	</a:t>
            </a:r>
            <a:r>
              <a:rPr lang="en-US" b="1" dirty="0" smtClean="0"/>
              <a:t>15</a:t>
            </a: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Final Exam</a:t>
            </a:r>
            <a:r>
              <a:rPr lang="en-US" b="1" dirty="0" smtClean="0"/>
              <a:t>		75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References : Textbooks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1.</a:t>
            </a:r>
            <a:r>
              <a:rPr lang="en-US" sz="2800" b="1" i="1" dirty="0" smtClean="0"/>
              <a:t> "Artificial Intelligence", by Elaine Rich and Kevin Knight, (2006), McGraw Hill companies Inc., Chapter 1-22, page 1-613.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 </a:t>
            </a:r>
          </a:p>
          <a:p>
            <a:r>
              <a:rPr lang="en-US" sz="2800" b="1" dirty="0" smtClean="0"/>
              <a:t>2.</a:t>
            </a:r>
            <a:r>
              <a:rPr lang="en-US" sz="2800" b="1" i="1" dirty="0" smtClean="0"/>
              <a:t> "Artificial Intelligence: A Modern Approach" by Stuart Russell and Peter </a:t>
            </a:r>
            <a:r>
              <a:rPr lang="en-US" sz="2800" b="1" i="1" dirty="0" err="1" smtClean="0"/>
              <a:t>Norvig</a:t>
            </a:r>
            <a:r>
              <a:rPr lang="en-US" sz="2800" b="1" i="1" dirty="0" smtClean="0"/>
              <a:t>, (2002), Prentice Hall, Chapter 1-27, page 1-1057.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Course Content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Introduction to </a:t>
            </a:r>
            <a:r>
              <a:rPr lang="en-US" b="1" dirty="0" smtClean="0"/>
              <a:t>AI  ( 1 week)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Definitions, Goals of AI, AI Approaches, AI Techniques, Branches of AI, Applications of AI.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Problem Solving, Search and Control Strategies </a:t>
            </a:r>
            <a:r>
              <a:rPr lang="en-US" b="1" dirty="0" smtClean="0"/>
              <a:t>:  </a:t>
            </a:r>
            <a:r>
              <a:rPr lang="en-US" b="1" dirty="0" smtClean="0"/>
              <a:t>( </a:t>
            </a:r>
            <a:r>
              <a:rPr lang="en-US" b="1" dirty="0" smtClean="0"/>
              <a:t>2 weeks)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General problem solving, Search and control strategies, Exhaustive searches, Heuristic search techniques,</a:t>
            </a:r>
          </a:p>
          <a:p>
            <a:pPr>
              <a:buNone/>
            </a:pPr>
            <a:r>
              <a:rPr lang="en-US" dirty="0" smtClean="0"/>
              <a:t>Constraint satisfaction problems (CSPs) and models 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Knowledge Representations Issues, Predicate Logic, Rules </a:t>
            </a:r>
            <a:r>
              <a:rPr lang="en-US" b="1" dirty="0" smtClean="0"/>
              <a:t>: ( 2 weeks)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Knowledge representation, KR using predicate logic, KR using rules.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Reasoning System - Symbolic , Statistical </a:t>
            </a:r>
            <a:r>
              <a:rPr lang="en-US" b="1" dirty="0" smtClean="0"/>
              <a:t>:                  </a:t>
            </a:r>
            <a:r>
              <a:rPr lang="en-US" b="1" dirty="0" smtClean="0"/>
              <a:t>( 2 weeks)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Reasoning - Over view, Symbolic reasoning, Statistical reasoning.</a:t>
            </a:r>
          </a:p>
          <a:p>
            <a:pPr>
              <a:buNone/>
            </a:pPr>
            <a:r>
              <a:rPr lang="en-US" dirty="0" smtClean="0"/>
              <a:t>5.  </a:t>
            </a:r>
            <a:r>
              <a:rPr lang="en-US" b="1" dirty="0" smtClean="0"/>
              <a:t>Learning Systems</a:t>
            </a:r>
            <a:r>
              <a:rPr lang="en-US" b="1" dirty="0" smtClean="0"/>
              <a:t>: ( 2 weeks)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Rote learning, Learning from example : Induction, Explanation Based Learning (EBL), Discovery, Clustering, Analogy, Neural net and genetic learning, Reinforcement learning.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b="1" dirty="0" smtClean="0"/>
              <a:t>Expert Systems </a:t>
            </a:r>
            <a:r>
              <a:rPr lang="en-US" b="1" dirty="0" smtClean="0"/>
              <a:t>: ( 2 weeks)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Knowledge acquisition, Knowledge base, Working memory, Inference engine, Expert system shells, Explanation, Application of expert systems.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 </a:t>
            </a:r>
            <a:r>
              <a:rPr lang="en-US" b="1" dirty="0" smtClean="0"/>
              <a:t>Natural Language Processing </a:t>
            </a:r>
            <a:r>
              <a:rPr lang="en-US" b="1" dirty="0" smtClean="0"/>
              <a:t>: ( 2 weeks)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Introduction, Syntactic processing , Semantic and Pragmatic analysis.</a:t>
            </a:r>
          </a:p>
          <a:p>
            <a:pPr>
              <a:buNone/>
            </a:pPr>
            <a:r>
              <a:rPr lang="en-US" dirty="0" smtClean="0"/>
              <a:t>8. Prolog Programming </a:t>
            </a:r>
            <a:r>
              <a:rPr lang="en-US" b="1" dirty="0" smtClean="0"/>
              <a:t>( </a:t>
            </a:r>
            <a:r>
              <a:rPr lang="en-US" b="1" dirty="0" smtClean="0"/>
              <a:t>5 weeks </a:t>
            </a:r>
            <a:r>
              <a:rPr lang="en-US" b="1" smtClean="0"/>
              <a:t>in the Lab)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268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Artificial Intelligence</vt:lpstr>
      <vt:lpstr>Course Information</vt:lpstr>
      <vt:lpstr>References : Textbooks </vt:lpstr>
      <vt:lpstr>Course Content 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Sammak</dc:creator>
  <cp:lastModifiedBy>Sammak</cp:lastModifiedBy>
  <cp:revision>9</cp:revision>
  <dcterms:created xsi:type="dcterms:W3CDTF">2006-08-16T00:00:00Z</dcterms:created>
  <dcterms:modified xsi:type="dcterms:W3CDTF">2013-09-21T21:46:01Z</dcterms:modified>
</cp:coreProperties>
</file>